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62" r:id="rId9"/>
    <p:sldId id="263" r:id="rId10"/>
    <p:sldId id="261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5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70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52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4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76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60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30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10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59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C9B56-95E0-43F6-976F-E2E12760057F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E4C73-8CAB-4DD0-B8E7-FA0F2A341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66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 микроорганизмов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039" y="0"/>
            <a:ext cx="91559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389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4338"/>
            <a:ext cx="10515600" cy="5762625"/>
          </a:xfrm>
        </p:spPr>
        <p:txBody>
          <a:bodyPr>
            <a:normAutofit/>
          </a:bodyPr>
          <a:lstStyle/>
          <a:p>
            <a:pPr marL="0" indent="54292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Гены   обозначают  строчными   начальными   буквами   названия синтезируемого под их контролем соединения (например, </a:t>
            </a:r>
            <a:r>
              <a:rPr lang="ru-RU" dirty="0" err="1">
                <a:solidFill>
                  <a:srgbClr val="002060"/>
                </a:solidFill>
              </a:rPr>
              <a:t>his</a:t>
            </a:r>
            <a:r>
              <a:rPr lang="ru-RU" dirty="0">
                <a:solidFill>
                  <a:srgbClr val="002060"/>
                </a:solidFill>
              </a:rPr>
              <a:t> – </a:t>
            </a:r>
            <a:r>
              <a:rPr lang="ru-RU" dirty="0" err="1">
                <a:solidFill>
                  <a:srgbClr val="002060"/>
                </a:solidFill>
              </a:rPr>
              <a:t>гистидиновый</a:t>
            </a:r>
            <a:r>
              <a:rPr lang="ru-RU" dirty="0">
                <a:solidFill>
                  <a:srgbClr val="002060"/>
                </a:solidFill>
              </a:rPr>
              <a:t> ген, </a:t>
            </a:r>
            <a:r>
              <a:rPr lang="ru-RU" dirty="0" err="1">
                <a:solidFill>
                  <a:srgbClr val="002060"/>
                </a:solidFill>
              </a:rPr>
              <a:t>arg</a:t>
            </a:r>
            <a:r>
              <a:rPr lang="ru-RU" dirty="0">
                <a:solidFill>
                  <a:srgbClr val="002060"/>
                </a:solidFill>
              </a:rPr>
              <a:t> – </a:t>
            </a:r>
            <a:r>
              <a:rPr lang="ru-RU" dirty="0" err="1">
                <a:solidFill>
                  <a:srgbClr val="002060"/>
                </a:solidFill>
              </a:rPr>
              <a:t>аргининовый</a:t>
            </a:r>
            <a:r>
              <a:rPr lang="ru-RU" dirty="0">
                <a:solidFill>
                  <a:srgbClr val="002060"/>
                </a:solidFill>
              </a:rPr>
              <a:t> ген, </a:t>
            </a:r>
            <a:r>
              <a:rPr lang="ru-RU" dirty="0" err="1">
                <a:solidFill>
                  <a:srgbClr val="002060"/>
                </a:solidFill>
              </a:rPr>
              <a:t>lac</a:t>
            </a:r>
            <a:r>
              <a:rPr lang="ru-RU" dirty="0">
                <a:solidFill>
                  <a:srgbClr val="002060"/>
                </a:solidFill>
              </a:rPr>
              <a:t> и </a:t>
            </a:r>
            <a:r>
              <a:rPr lang="ru-RU" dirty="0" err="1">
                <a:solidFill>
                  <a:srgbClr val="002060"/>
                </a:solidFill>
              </a:rPr>
              <a:t>mal</a:t>
            </a:r>
            <a:r>
              <a:rPr lang="ru-RU" dirty="0">
                <a:solidFill>
                  <a:srgbClr val="002060"/>
                </a:solidFill>
              </a:rPr>
              <a:t> – гены, контролирующие расщепление </a:t>
            </a:r>
            <a:r>
              <a:rPr lang="ru-RU" dirty="0" err="1">
                <a:solidFill>
                  <a:srgbClr val="002060"/>
                </a:solidFill>
              </a:rPr>
              <a:t>coответственно</a:t>
            </a:r>
            <a:r>
              <a:rPr lang="ru-RU" dirty="0">
                <a:solidFill>
                  <a:srgbClr val="002060"/>
                </a:solidFill>
              </a:rPr>
              <a:t> лактозы мальтозы).</a:t>
            </a:r>
          </a:p>
          <a:p>
            <a:pPr marL="0" indent="54292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Свойства микроорганизмов, проявляемые в тех или иных условиях их существования, называют фенотипом. Другими словами, фенотип представляет собой сумму признаков, определяемых генотипом, реализованных в конкретных условиях внешней среды. В зависимости от условий микроорганизмы одного генотипа могут образовывать особи с разными фенотипами. Фенотип бактерий обозначается теми же символами, что и генотип, но первая буква прописная (</a:t>
            </a:r>
            <a:r>
              <a:rPr lang="ru-RU" dirty="0" err="1">
                <a:solidFill>
                  <a:srgbClr val="002060"/>
                </a:solidFill>
              </a:rPr>
              <a:t>His</a:t>
            </a:r>
            <a:r>
              <a:rPr lang="ru-RU" dirty="0">
                <a:solidFill>
                  <a:srgbClr val="002060"/>
                </a:solidFill>
              </a:rPr>
              <a:t> , </a:t>
            </a:r>
            <a:r>
              <a:rPr lang="ru-RU" dirty="0" err="1">
                <a:solidFill>
                  <a:srgbClr val="002060"/>
                </a:solidFill>
              </a:rPr>
              <a:t>Arg</a:t>
            </a:r>
            <a:r>
              <a:rPr lang="ru-RU" dirty="0">
                <a:solidFill>
                  <a:srgbClr val="002060"/>
                </a:solidFill>
              </a:rPr>
              <a:t> , </a:t>
            </a:r>
            <a:r>
              <a:rPr lang="ru-RU" dirty="0" err="1">
                <a:solidFill>
                  <a:srgbClr val="002060"/>
                </a:solidFill>
              </a:rPr>
              <a:t>Lac</a:t>
            </a:r>
            <a:r>
              <a:rPr lang="ru-RU" dirty="0">
                <a:solidFill>
                  <a:srgbClr val="002060"/>
                </a:solidFill>
              </a:rPr>
              <a:t> и др.)</a:t>
            </a:r>
          </a:p>
          <a:p>
            <a:pPr marL="0" indent="542925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01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3. Формы изменчивости микроорганизмов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46188"/>
          </a:xfrm>
        </p:spPr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Изменчивость микроорганизмов подразделяется на наследственную, обусловленную  генотипическими  изменениями,   и  ненаследственную (фенотипическую).</a:t>
            </a:r>
          </a:p>
          <a:p>
            <a:pPr marL="0" indent="542925" algn="just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914" y="3071813"/>
            <a:ext cx="8357001" cy="3655558"/>
          </a:xfrm>
          <a:prstGeom prst="rect">
            <a:avLst/>
          </a:prstGeom>
        </p:spPr>
      </p:pic>
      <p:cxnSp>
        <p:nvCxnSpPr>
          <p:cNvPr id="26" name="Прямая со стрелкой 25"/>
          <p:cNvCxnSpPr/>
          <p:nvPr/>
        </p:nvCxnSpPr>
        <p:spPr>
          <a:xfrm>
            <a:off x="6196013" y="3400425"/>
            <a:ext cx="819150" cy="1285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21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К фенотипической изменчивости относятся:</a:t>
            </a:r>
          </a:p>
          <a:p>
            <a:pPr marL="0" indent="542925" algn="just">
              <a:buNone/>
            </a:pPr>
            <a:r>
              <a:rPr lang="ru-RU" i="1" dirty="0">
                <a:solidFill>
                  <a:srgbClr val="002060"/>
                </a:solidFill>
              </a:rPr>
              <a:t>Адаптация –</a:t>
            </a:r>
            <a:r>
              <a:rPr lang="ru-RU" dirty="0">
                <a:solidFill>
                  <a:srgbClr val="002060"/>
                </a:solidFill>
              </a:rPr>
              <a:t> приспособление микроорганизмов к новым условиям среды. В настоящее время это явление объясняется не изменением в микробной клетке, а развитием ранее измененных особей и гибелью неприспособленных. Таким образом, происходит естественный отбор.</a:t>
            </a:r>
          </a:p>
        </p:txBody>
      </p:sp>
    </p:spTree>
    <p:extLst>
      <p:ext uri="{BB962C8B-B14F-4D97-AF65-F5344CB8AC3E}">
        <p14:creationId xmlns:p14="http://schemas.microsoft.com/office/powerpoint/2010/main" val="3200823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rgbClr val="002060"/>
                </a:solidFill>
              </a:rPr>
              <a:t>Диссоциация</a:t>
            </a:r>
            <a:r>
              <a:rPr lang="ru-RU" dirty="0">
                <a:solidFill>
                  <a:srgbClr val="002060"/>
                </a:solidFill>
              </a:rPr>
              <a:t> – культурная изменчивость, когда, например, из засеянной на плотную среду чистой культуры вырастают резко отличающиеся по морфологической структуре колонии (тип </a:t>
            </a:r>
            <a:r>
              <a:rPr lang="en-US" dirty="0">
                <a:solidFill>
                  <a:srgbClr val="002060"/>
                </a:solidFill>
              </a:rPr>
              <a:t>S</a:t>
            </a:r>
            <a:r>
              <a:rPr lang="ru-RU" dirty="0">
                <a:solidFill>
                  <a:srgbClr val="002060"/>
                </a:solidFill>
              </a:rPr>
              <a:t> – гладкие, тип </a:t>
            </a:r>
            <a:r>
              <a:rPr lang="en-US" dirty="0">
                <a:solidFill>
                  <a:srgbClr val="002060"/>
                </a:solidFill>
              </a:rPr>
              <a:t>R</a:t>
            </a:r>
            <a:r>
              <a:rPr lang="ru-RU" dirty="0">
                <a:solidFill>
                  <a:srgbClr val="002060"/>
                </a:solidFill>
              </a:rPr>
              <a:t> – шероховатые, тип </a:t>
            </a:r>
            <a:r>
              <a:rPr lang="en-US" dirty="0">
                <a:solidFill>
                  <a:srgbClr val="002060"/>
                </a:solidFill>
              </a:rPr>
              <a:t>M</a:t>
            </a:r>
            <a:r>
              <a:rPr lang="ru-RU" dirty="0">
                <a:solidFill>
                  <a:srgbClr val="002060"/>
                </a:solidFill>
              </a:rPr>
              <a:t> – слизистые).</a:t>
            </a:r>
          </a:p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rgbClr val="002060"/>
                </a:solidFill>
              </a:rPr>
              <a:t>Модификация –</a:t>
            </a:r>
            <a:r>
              <a:rPr lang="ru-RU" dirty="0">
                <a:solidFill>
                  <a:srgbClr val="002060"/>
                </a:solidFill>
              </a:rPr>
              <a:t> изменение микроорганизмов под влиянием условий среды. Изменяются только фенотипические (внешние) признаки (форма, размеры, цвет колоний). Модификация наблюдается в нормальных условиях жизни, это реакция на внешние раздражения, не связанные с нарушением физиологических процессов в организме. </a:t>
            </a:r>
            <a:r>
              <a:rPr lang="ru-RU" dirty="0" err="1">
                <a:solidFill>
                  <a:srgbClr val="002060"/>
                </a:solidFill>
              </a:rPr>
              <a:t>Модификационные</a:t>
            </a:r>
            <a:r>
              <a:rPr lang="ru-RU" dirty="0">
                <a:solidFill>
                  <a:srgbClr val="002060"/>
                </a:solidFill>
              </a:rPr>
              <a:t> изменения легко исчезают при устранении условий, их вызвавших.</a:t>
            </a:r>
          </a:p>
        </p:txBody>
      </p:sp>
    </p:spTree>
    <p:extLst>
      <p:ext uri="{BB962C8B-B14F-4D97-AF65-F5344CB8AC3E}">
        <p14:creationId xmlns:p14="http://schemas.microsoft.com/office/powerpoint/2010/main" val="762629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2060"/>
                </a:solidFill>
              </a:rPr>
              <a:t>Генотипические изменения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Изменчивость признаков микроорганизмов, обусловленная перестройкой генетического аппарата, проявляется в виде </a:t>
            </a:r>
            <a:r>
              <a:rPr lang="ru-RU" i="1" dirty="0">
                <a:solidFill>
                  <a:srgbClr val="002060"/>
                </a:solidFill>
              </a:rPr>
              <a:t>мутаций</a:t>
            </a:r>
            <a:r>
              <a:rPr lang="ru-RU" dirty="0">
                <a:solidFill>
                  <a:srgbClr val="002060"/>
                </a:solidFill>
              </a:rPr>
              <a:t> и </a:t>
            </a:r>
            <a:r>
              <a:rPr lang="ru-RU" i="1" dirty="0">
                <a:solidFill>
                  <a:srgbClr val="002060"/>
                </a:solidFill>
              </a:rPr>
              <a:t>генетических рекомбинации</a:t>
            </a:r>
            <a:r>
              <a:rPr lang="ru-RU" dirty="0">
                <a:solidFill>
                  <a:srgbClr val="002060"/>
                </a:solidFill>
              </a:rPr>
              <a:t> (комбинативные изменения).</a:t>
            </a:r>
          </a:p>
          <a:p>
            <a:pPr marL="0" indent="54292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rgbClr val="002060"/>
                </a:solidFill>
              </a:rPr>
              <a:t>Мутации </a:t>
            </a:r>
            <a:r>
              <a:rPr lang="ru-RU" dirty="0">
                <a:solidFill>
                  <a:srgbClr val="002060"/>
                </a:solidFill>
              </a:rPr>
              <a:t>– внезапные, скачкообразные изменения генов. Процесс </a:t>
            </a:r>
            <a:r>
              <a:rPr lang="ru-RU" dirty="0" err="1">
                <a:solidFill>
                  <a:srgbClr val="002060"/>
                </a:solidFill>
              </a:rPr>
              <a:t>мутирования</a:t>
            </a:r>
            <a:r>
              <a:rPr lang="ru-RU" dirty="0">
                <a:solidFill>
                  <a:srgbClr val="002060"/>
                </a:solidFill>
              </a:rPr>
              <a:t> генов приводит к таким изменениям, которые передаются по наследству и сохраняются даже тогда, когда вызвавший их фактор перестает действовать.</a:t>
            </a:r>
          </a:p>
          <a:p>
            <a:pPr marL="0" indent="542925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707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Спонтанные мутации (без направленного воздействия) очень редки: примерно одна на 100 тыс. Они характеризуются изменением какого-нибудь одного признака и обычно стабильны.</a:t>
            </a:r>
          </a:p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</a:rPr>
              <a:t>Индуцированные или мутагенные мутации </a:t>
            </a:r>
            <a:r>
              <a:rPr lang="ru-RU" dirty="0">
                <a:solidFill>
                  <a:srgbClr val="002060"/>
                </a:solidFill>
              </a:rPr>
              <a:t>возникают вследствие воздействия факторов среды. Они встречаются сравнительно часто. Мутагенным действием обладают ультрафиолетовые, рентгеновские и радиоактивные излучения, которые вызывают повреждение генетического аппарата клетки. К химическим мутагенам относятся сильнодействующие вещества: отравляющие (иприт), лекарственные (йод, перекись водорода), кислоты и др. Примером биологических мутагенов может быть ДНК.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10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Бактериальные клетки, в которых произошла мутация, называют мутантами.   </a:t>
            </a:r>
          </a:p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Генетические рекомбинации заключаются в объединении и обычно немедленной перетасовке генов, принадлежащих близкородственным, но </a:t>
            </a:r>
            <a:r>
              <a:rPr lang="ru-RU" dirty="0" err="1">
                <a:solidFill>
                  <a:srgbClr val="002060"/>
                </a:solidFill>
              </a:rPr>
              <a:t>генотипически</a:t>
            </a:r>
            <a:r>
              <a:rPr lang="ru-RU" dirty="0">
                <a:solidFill>
                  <a:srgbClr val="002060"/>
                </a:solidFill>
              </a:rPr>
              <a:t> различным организмам.</a:t>
            </a:r>
          </a:p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Генетические рекомбинации у эукариот – это образование индивидуумов с новым сочетанием генов в результате полового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911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0125"/>
            <a:ext cx="10515600" cy="5176838"/>
          </a:xfrm>
        </p:spPr>
        <p:txBody>
          <a:bodyPr>
            <a:normAutofit fontScale="92500" lnSpcReduction="10000"/>
          </a:bodyPr>
          <a:lstStyle/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У прокариот комбинативные изменения проявляются в результате трансформации, трансдукции, конъюгации.</a:t>
            </a:r>
          </a:p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rgbClr val="002060"/>
                </a:solidFill>
              </a:rPr>
              <a:t>Трансформация</a:t>
            </a:r>
            <a:r>
              <a:rPr lang="ru-RU" dirty="0">
                <a:solidFill>
                  <a:srgbClr val="002060"/>
                </a:solidFill>
              </a:rPr>
              <a:t> – перенос генетической информации от бактерии донора (в форме отдельных фрагментов ее ДНК) в клетку реципиента. Наиболее эффективно трансформация происходит у бактерий одного и того же вида или близкородственных видов. При этом в хромосому реципиента включается только одна нить ДНК донора с образованием молекулярной </a:t>
            </a:r>
            <a:r>
              <a:rPr lang="ru-RU" dirty="0" err="1">
                <a:solidFill>
                  <a:srgbClr val="002060"/>
                </a:solidFill>
              </a:rPr>
              <a:t>гетерозиготы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Обычно бактериальная клетка в результате трансформации приобретает одно свойство. С помощью трансформирующей ДНК передаются такие признаки, как </a:t>
            </a:r>
            <a:r>
              <a:rPr lang="ru-RU" dirty="0" err="1">
                <a:solidFill>
                  <a:srgbClr val="002060"/>
                </a:solidFill>
              </a:rPr>
              <a:t>капсулообразование</a:t>
            </a:r>
            <a:r>
              <a:rPr lang="ru-RU" dirty="0">
                <a:solidFill>
                  <a:srgbClr val="002060"/>
                </a:solidFill>
              </a:rPr>
              <a:t>, ферментативная активность, устойчивость к ядам, антибиотикам и т.д.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921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542925" algn="just">
              <a:buNone/>
            </a:pPr>
            <a:r>
              <a:rPr lang="ru-RU" i="1" dirty="0">
                <a:solidFill>
                  <a:srgbClr val="002060"/>
                </a:solidFill>
              </a:rPr>
              <a:t>Трансдукция</a:t>
            </a:r>
            <a:r>
              <a:rPr lang="ru-RU" dirty="0">
                <a:solidFill>
                  <a:srgbClr val="002060"/>
                </a:solidFill>
              </a:rPr>
              <a:t> – перенос генов (фрагментов ДНК) от донорской клетки бактерии к </a:t>
            </a:r>
            <a:r>
              <a:rPr lang="ru-RU" dirty="0" err="1">
                <a:solidFill>
                  <a:srgbClr val="002060"/>
                </a:solidFill>
              </a:rPr>
              <a:t>реципиентной</a:t>
            </a:r>
            <a:r>
              <a:rPr lang="ru-RU" dirty="0">
                <a:solidFill>
                  <a:srgbClr val="002060"/>
                </a:solidFill>
              </a:rPr>
              <a:t> посредством умеренного фага.</a:t>
            </a:r>
          </a:p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При трансдукции возможен перенос генов, контролирующих особенности питания бактерий, двигательный аппарат (жгутики) и другие свойства.</a:t>
            </a:r>
          </a:p>
          <a:p>
            <a:pPr marL="0" indent="542925" algn="just">
              <a:buNone/>
            </a:pPr>
            <a:r>
              <a:rPr lang="ru-RU" i="1" dirty="0">
                <a:solidFill>
                  <a:srgbClr val="002060"/>
                </a:solidFill>
              </a:rPr>
              <a:t>Конъюгация</a:t>
            </a:r>
            <a:r>
              <a:rPr lang="ru-RU" dirty="0">
                <a:solidFill>
                  <a:srgbClr val="002060"/>
                </a:solidFill>
              </a:rPr>
              <a:t> – форма полового процесса, при котором происходят соединение мужской и женской микробных клеток и обмен между ними ядерным веществом через цитоплазматический мостик, образующийся между клетками. При этом генетический материал клетки-донора переходит в клетку-реципиент. После рекомбинации и деления клетки образуются формы с признаками конъюгирующих клеток.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852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Таким образом, все три формы комбинативной изменчивости одинаковы по существу. При трансформации участок ДНК клетки-донора входит в клетку-реципиент; при трансдукции эту роль выполняет фаг, а при конъюгации перенос генетической информации осуществляется через цитоплазматический мостик (пили).</a:t>
            </a:r>
          </a:p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Вследствие генетических рекомбинаций образуются новые бактериальные клетки – </a:t>
            </a:r>
            <a:r>
              <a:rPr lang="ru-RU" dirty="0" err="1">
                <a:solidFill>
                  <a:srgbClr val="002060"/>
                </a:solidFill>
              </a:rPr>
              <a:t>рекомбинанты</a:t>
            </a:r>
            <a:r>
              <a:rPr lang="ru-RU" dirty="0">
                <a:solidFill>
                  <a:srgbClr val="002060"/>
                </a:solidFill>
              </a:rPr>
              <a:t>, у которых имеются наследственные признаки обоих «родителей».</a:t>
            </a:r>
          </a:p>
          <a:p>
            <a:pPr marL="0" indent="542925" algn="just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67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Генетика как наука. Понятие о наследственности и 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изменчивости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наука о наследственности и изменчивости организмов.</a:t>
            </a:r>
          </a:p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Наследственность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свойство организмов воспроизводить в поколениях сходный тип обмена веществ, сложившийся в процессе эволюционного развития вида и проявляющийся в определенных условиях внешней среды.</a:t>
            </a:r>
          </a:p>
          <a:p>
            <a:pPr marL="0" indent="54292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жизни под влиянием факторов внешней среды свойства микроорганизмов могут изменяться. Приспособление микроорганизмов к новым условиям жизни называется адаптацией. В одних случаях происходит временное, а в других – необратимое изменение этих свойств. Изменчивость – возникновение различий среди нарождающегося потомства.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024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794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4. Практическое значение изменчивости микроорганизмов</a:t>
            </a:r>
            <a:br>
              <a:rPr lang="ru-RU" b="1" dirty="0">
                <a:solidFill>
                  <a:srgbClr val="002060"/>
                </a:solidFill>
              </a:rPr>
            </a:b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6286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Наследственность и изменчивость – это неразделимо связанные категории биологических явлений, определяющих направление эволюционного развития живых организмов на любом уровне биологической организации.</a:t>
            </a:r>
          </a:p>
          <a:p>
            <a:pPr marL="0" indent="6286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Вследствие этого учение о наследственности и изменчивости микроорганизмов является научной основой систематики микроорганизмов и их идентификации.</a:t>
            </a:r>
          </a:p>
          <a:p>
            <a:pPr marL="0" indent="6286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Знания закономерностей </a:t>
            </a:r>
            <a:r>
              <a:rPr lang="ru-RU" dirty="0" err="1">
                <a:solidFill>
                  <a:srgbClr val="002060"/>
                </a:solidFill>
              </a:rPr>
              <a:t>модификационной</a:t>
            </a:r>
            <a:r>
              <a:rPr lang="ru-RU" dirty="0">
                <a:solidFill>
                  <a:srgbClr val="002060"/>
                </a:solidFill>
              </a:rPr>
              <a:t> и мутационной изменчивости позволяют проводить целенаправленную селекцию (отбор) из популяций микроорганизмов особей с нужными человеку свойствами. Таким путем получены высокоактивные штаммы  многих продуцентов  различных органических соединений.</a:t>
            </a:r>
          </a:p>
          <a:p>
            <a:pPr marL="0" indent="62865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931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Селекцию микроорганизмов для выделения полезных мутантов осуществляют несколькими путями:</a:t>
            </a:r>
            <a:br>
              <a:rPr lang="ru-RU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• благодаря поиску и отбору полезных форм микроорганизмов из природных источников;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• в результате адаптации микроорганизмов путем выращивания при постоянно изменяющихся условиях культивирования;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• благодаря повторному выделению чистых культур из производственных штаммов;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• путем отбора индуцированных штаммов;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• путем использования явлений трансформации, трансдукции и конъюгации для получения штаммов с новыми свойствами.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812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В настоящее время получило развитие новое направление молекулярной биологии   –   </a:t>
            </a:r>
            <a:r>
              <a:rPr lang="ru-RU" b="1" dirty="0">
                <a:solidFill>
                  <a:srgbClr val="002060"/>
                </a:solidFill>
              </a:rPr>
              <a:t>генная   инженерия.   </a:t>
            </a:r>
            <a:r>
              <a:rPr lang="ru-RU" dirty="0">
                <a:solidFill>
                  <a:srgbClr val="002060"/>
                </a:solidFill>
              </a:rPr>
              <a:t>Генная   инженерия   занимается конструированием, выделением и пересадкой определенных генов из одних клеток в другие. В результате клетки приобретают новые свойства.</a:t>
            </a:r>
          </a:p>
        </p:txBody>
      </p:sp>
    </p:spTree>
    <p:extLst>
      <p:ext uri="{BB962C8B-B14F-4D97-AF65-F5344CB8AC3E}">
        <p14:creationId xmlns:p14="http://schemas.microsoft.com/office/powerpoint/2010/main" val="3298171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42060" y="2967335"/>
            <a:ext cx="7507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Благодарю </a:t>
            </a:r>
            <a:r>
              <a:rPr lang="ru-RU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за внимание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579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Наследственность и изменчивость взаимно обусловлены и обеспечивают относительное постоянство видов живых существ в природе и их непрерывное совершенствование вследствие приспособления к изменяющимся условиям среды обитания.</a:t>
            </a:r>
          </a:p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Учение о наследственности и изменчивости было сформулировано Ч. Дарвином в 1859 г. Он доказал, что все существующие на Земле виды живых существ произошли путем серий изменений свойств из немногих или какой-либо одной формы.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00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Основные законы наследственности и изменчивости (генетики) сформулированы в работах Г. Менделя, а также X. Де Фриза, Т. Моргана, Г. </a:t>
            </a:r>
            <a:r>
              <a:rPr lang="ru-RU" dirty="0" err="1">
                <a:solidFill>
                  <a:srgbClr val="002060"/>
                </a:solidFill>
              </a:rPr>
              <a:t>Меллера</a:t>
            </a:r>
            <a:r>
              <a:rPr lang="ru-RU" dirty="0">
                <a:solidFill>
                  <a:srgbClr val="002060"/>
                </a:solidFill>
              </a:rPr>
              <a:t>, Н.И. Вавилова, Н.К. Кольцова и других ученых. Ими доказано, что признаки вида закодированы в хромосомах ядра клетки и при делении от клетки к клетке передаются характерные для нее свойства, т.е. таким образом обеспечивается постоянство видов.</a:t>
            </a:r>
          </a:p>
        </p:txBody>
      </p:sp>
    </p:spTree>
    <p:extLst>
      <p:ext uri="{BB962C8B-B14F-4D97-AF65-F5344CB8AC3E}">
        <p14:creationId xmlns:p14="http://schemas.microsoft.com/office/powerpoint/2010/main" val="335482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471488"/>
            <a:ext cx="10782300" cy="6386511"/>
          </a:xfrm>
        </p:spPr>
        <p:txBody>
          <a:bodyPr>
            <a:normAutofit/>
          </a:bodyPr>
          <a:lstStyle/>
          <a:p>
            <a:pPr marL="0" indent="6286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Явления наследственности и изменчивости играют важную роль в жизни микроорганизмов, для которых характерны интенсивный обмен веществ, быстрое размножение и смена поколений, чрезвычайно высокая способность приспосабливаться к новым условиям среды обитания. Поэтому существовали два противоположных мнения о наследственности и изменчивости микроорганизмов. </a:t>
            </a:r>
          </a:p>
        </p:txBody>
      </p:sp>
    </p:spTree>
    <p:extLst>
      <p:ext uri="{BB962C8B-B14F-4D97-AF65-F5344CB8AC3E}">
        <p14:creationId xmlns:p14="http://schemas.microsoft.com/office/powerpoint/2010/main" val="183804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b="1" dirty="0">
                <a:solidFill>
                  <a:srgbClr val="002060"/>
                </a:solidFill>
              </a:rPr>
              <a:t>Одни ученые (</a:t>
            </a:r>
            <a:r>
              <a:rPr lang="ru-RU" b="1" dirty="0" err="1">
                <a:solidFill>
                  <a:srgbClr val="002060"/>
                </a:solidFill>
              </a:rPr>
              <a:t>полиморфисты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002060"/>
                </a:solidFill>
              </a:rPr>
              <a:t> считали, что бактерии обладают свойствами неограниченной изменчивости и один и тот же микроорганизм в зависимости от условий среды может иметь различные морфологические и физиологические свойства, вследствие чего они отрицали возможность познания мира микроорганизмов и, следовательно,  их систематизации.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74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b="1" dirty="0">
                <a:solidFill>
                  <a:srgbClr val="002060"/>
                </a:solidFill>
              </a:rPr>
              <a:t>Другие (</a:t>
            </a:r>
            <a:r>
              <a:rPr lang="ru-RU" b="1" dirty="0" err="1">
                <a:solidFill>
                  <a:srgbClr val="002060"/>
                </a:solidFill>
              </a:rPr>
              <a:t>мономорфисты</a:t>
            </a:r>
            <a:r>
              <a:rPr lang="ru-RU" b="1" dirty="0">
                <a:solidFill>
                  <a:srgbClr val="002060"/>
                </a:solidFill>
              </a:rPr>
              <a:t>) </a:t>
            </a:r>
            <a:r>
              <a:rPr lang="ru-RU" dirty="0">
                <a:solidFill>
                  <a:srgbClr val="002060"/>
                </a:solidFill>
              </a:rPr>
              <a:t>считали, что в природе существует множество видов микроорганизмов, свойства которых постоянны, т.е. отрицали возможность направленной изменчивости свойств микроорганизмов. Таким образом, по своей сути оба эти направления были антинаучны.</a:t>
            </a:r>
          </a:p>
          <a:p>
            <a:pPr marL="0" indent="542925" algn="just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563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2. Генотип и фенотип микроорганизмов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Материальной основой наследственности, определяющей генетические свойства микроорганизмов, является ДНК (дезоксирибонуклеиновая кислота). Фрагмент молекулы ДНК, контролирующий синтез одного белка, </a:t>
            </a:r>
            <a:r>
              <a:rPr lang="ru-RU" b="1" dirty="0">
                <a:solidFill>
                  <a:srgbClr val="002060"/>
                </a:solidFill>
              </a:rPr>
              <a:t>называется геном</a:t>
            </a:r>
            <a:r>
              <a:rPr lang="ru-RU" dirty="0">
                <a:solidFill>
                  <a:srgbClr val="002060"/>
                </a:solidFill>
              </a:rPr>
              <a:t>. В генах закодирована генетическая информация о всех свойствах клетки: форме, структуре белков и их функциях. Полный набор генов, которыми обладает  клетка,  представляет  ее  генотип.   Генотип  определяет потенциальную возможность проявления свойств клетки микроорганизма.</a:t>
            </a:r>
          </a:p>
        </p:txBody>
      </p:sp>
    </p:spTree>
    <p:extLst>
      <p:ext uri="{BB962C8B-B14F-4D97-AF65-F5344CB8AC3E}">
        <p14:creationId xmlns:p14="http://schemas.microsoft.com/office/powerpoint/2010/main" val="3706807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Бактериальная клетка имеет множество генов, каждый из которых несет информацию и контролирует синтез одного белка или соответствующего соединения. Гены подразделяются на структурные гены, гены-регуляторы и гены-операторы. В структурных генах закодирована информация о первичном строении контролируемого ими белка, т.е. о последовательности расположения аминокислот, входящих в состав белка. Гены-регуляторы контролируют синтез белков-репрессоров, подавляющих функцию структурных генов, а гены-операторы выполняют роль посредников между генами регуляторами и структурными генами.</a:t>
            </a:r>
          </a:p>
        </p:txBody>
      </p:sp>
    </p:spTree>
    <p:extLst>
      <p:ext uri="{BB962C8B-B14F-4D97-AF65-F5344CB8AC3E}">
        <p14:creationId xmlns:p14="http://schemas.microsoft.com/office/powerpoint/2010/main" val="1153957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1410</Words>
  <Application>Microsoft Office PowerPoint</Application>
  <PresentationFormat>Широкоэкранный</PresentationFormat>
  <Paragraphs>51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  </vt:lpstr>
      <vt:lpstr>1. Генетика как наука. Понятие о наследственности и  изменчивости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Генотип и фенотип микроорганизмов</vt:lpstr>
      <vt:lpstr>Презентация PowerPoint</vt:lpstr>
      <vt:lpstr>Презентация PowerPoint</vt:lpstr>
      <vt:lpstr>3. Формы изменчивости микроорганизмов</vt:lpstr>
      <vt:lpstr>Презентация PowerPoint</vt:lpstr>
      <vt:lpstr>Презентация PowerPoint</vt:lpstr>
      <vt:lpstr>Генотипические изменения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Практическое значение изменчивости микроорганизмов  </vt:lpstr>
      <vt:lpstr>Селекцию микроорганизмов для выделения полезных мутантов осуществляют несколькими путями: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</dc:title>
  <dc:creator>Елена Светлакова</dc:creator>
  <cp:lastModifiedBy>Елена Светлакова</cp:lastModifiedBy>
  <cp:revision>7</cp:revision>
  <dcterms:created xsi:type="dcterms:W3CDTF">2021-10-28T18:12:14Z</dcterms:created>
  <dcterms:modified xsi:type="dcterms:W3CDTF">2024-09-24T18:28:34Z</dcterms:modified>
</cp:coreProperties>
</file>